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0"/>
  </p:notesMasterIdLst>
  <p:handoutMasterIdLst>
    <p:handoutMasterId r:id="rId31"/>
  </p:handoutMasterIdLst>
  <p:sldIdLst>
    <p:sldId id="292" r:id="rId5"/>
    <p:sldId id="295" r:id="rId6"/>
    <p:sldId id="298" r:id="rId7"/>
    <p:sldId id="296" r:id="rId8"/>
    <p:sldId id="301" r:id="rId9"/>
    <p:sldId id="297" r:id="rId10"/>
    <p:sldId id="299" r:id="rId11"/>
    <p:sldId id="300" r:id="rId12"/>
    <p:sldId id="302" r:id="rId13"/>
    <p:sldId id="303" r:id="rId14"/>
    <p:sldId id="304" r:id="rId15"/>
    <p:sldId id="306" r:id="rId16"/>
    <p:sldId id="305" r:id="rId17"/>
    <p:sldId id="307" r:id="rId18"/>
    <p:sldId id="312" r:id="rId19"/>
    <p:sldId id="315" r:id="rId20"/>
    <p:sldId id="316" r:id="rId21"/>
    <p:sldId id="313" r:id="rId22"/>
    <p:sldId id="308" r:id="rId23"/>
    <p:sldId id="309" r:id="rId24"/>
    <p:sldId id="310" r:id="rId25"/>
    <p:sldId id="317" r:id="rId26"/>
    <p:sldId id="314" r:id="rId27"/>
    <p:sldId id="311" r:id="rId28"/>
    <p:sldId id="293" r:id="rId2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04/05/2025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04/05/2025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9303" y="2549801"/>
            <a:ext cx="5457613" cy="879199"/>
          </a:xfrm>
        </p:spPr>
        <p:txBody>
          <a:bodyPr>
            <a:normAutofit/>
          </a:bodyPr>
          <a:lstStyle/>
          <a:p>
            <a:r>
              <a:rPr lang="it-IT" sz="5400" dirty="0"/>
              <a:t>Transit </a:t>
            </a:r>
            <a:r>
              <a:rPr lang="it-IT" sz="5400" dirty="0" err="1"/>
              <a:t>Bipartition</a:t>
            </a:r>
            <a:endParaRPr lang="it-IT" sz="54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7170" y="4055533"/>
            <a:ext cx="4526280" cy="1279652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b="1" dirty="0">
                <a:solidFill>
                  <a:srgbClr val="00ACB6"/>
                </a:solidFill>
              </a:rPr>
              <a:t>Dott. Pierpaolo gallucci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itchFamily="34"/>
              </a:rPr>
              <a:t>Fondazione Policlinico Universitario Agostino Gemelli IRCCS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itchFamily="34"/>
              </a:rPr>
              <a:t>Rome,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itchFamily="34"/>
              </a:rPr>
              <a:t>Italy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84A15DC-35C5-4227-9BE3-E74285D3D979}"/>
              </a:ext>
            </a:extLst>
          </p:cNvPr>
          <p:cNvSpPr txBox="1"/>
          <p:nvPr/>
        </p:nvSpPr>
        <p:spPr>
          <a:xfrm>
            <a:off x="8252410" y="16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2012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C5A6611-498A-49CA-AF37-CC0599868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0"/>
            <a:ext cx="5520267" cy="186459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DBC25C3-6596-46F8-ACCE-939F0104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39" y="3516865"/>
            <a:ext cx="3219899" cy="2000529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E1F480A-7ECD-4847-950E-20EA6DEF977B}"/>
              </a:ext>
            </a:extLst>
          </p:cNvPr>
          <p:cNvSpPr txBox="1"/>
          <p:nvPr/>
        </p:nvSpPr>
        <p:spPr>
          <a:xfrm>
            <a:off x="446172" y="2935866"/>
            <a:ext cx="420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COMPLICANZE POST-OPERATORIE PRECOCI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56EE9D07-F261-4E18-B9CC-A81B50CC2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770" y="1796558"/>
            <a:ext cx="2579913" cy="33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84A15DC-35C5-4227-9BE3-E74285D3D979}"/>
              </a:ext>
            </a:extLst>
          </p:cNvPr>
          <p:cNvSpPr txBox="1"/>
          <p:nvPr/>
        </p:nvSpPr>
        <p:spPr>
          <a:xfrm>
            <a:off x="8252410" y="16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2012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C5A6611-498A-49CA-AF37-CC0599868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0"/>
            <a:ext cx="5520267" cy="186459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BEFCE04-0C73-4F1A-B146-EA0543A1A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37" y="3808739"/>
            <a:ext cx="3258005" cy="1457528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C5AA28A-81AC-4C9F-A25B-7B7DD7E353FD}"/>
              </a:ext>
            </a:extLst>
          </p:cNvPr>
          <p:cNvSpPr txBox="1"/>
          <p:nvPr/>
        </p:nvSpPr>
        <p:spPr>
          <a:xfrm>
            <a:off x="431135" y="2966531"/>
            <a:ext cx="290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RISOLUZIONE COMORBIDITA’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56EE9D07-F261-4E18-B9CC-A81B50CC2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770" y="1796558"/>
            <a:ext cx="2579913" cy="33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77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C5A6611-498A-49CA-AF37-CC0599868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0"/>
            <a:ext cx="5520267" cy="186459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56EE9D07-F261-4E18-B9CC-A81B50CC2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770" y="1796558"/>
            <a:ext cx="2579913" cy="338661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67924F-D1E4-4C28-9A20-9BF07A3BF2A8}"/>
              </a:ext>
            </a:extLst>
          </p:cNvPr>
          <p:cNvSpPr txBox="1"/>
          <p:nvPr/>
        </p:nvSpPr>
        <p:spPr>
          <a:xfrm>
            <a:off x="1511148" y="2972657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GERD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81E4CF6-B08E-49A1-8092-CE7876652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6134"/>
            <a:ext cx="1412267" cy="132079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0B535D0-3AD4-4EF1-88E7-BBA147660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3303" y="3237817"/>
            <a:ext cx="2280780" cy="270589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235EA0F-DFDC-4C2E-B952-9BE0B8F5E0CA}"/>
              </a:ext>
            </a:extLst>
          </p:cNvPr>
          <p:cNvSpPr txBox="1"/>
          <p:nvPr/>
        </p:nvSpPr>
        <p:spPr>
          <a:xfrm>
            <a:off x="310945" y="4436876"/>
            <a:ext cx="3447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TUBULO GASTRICO IN POSIZONE VERTICALE</a:t>
            </a:r>
          </a:p>
        </p:txBody>
      </p:sp>
    </p:spTree>
    <p:extLst>
      <p:ext uri="{BB962C8B-B14F-4D97-AF65-F5344CB8AC3E}">
        <p14:creationId xmlns:p14="http://schemas.microsoft.com/office/powerpoint/2010/main" val="301204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C5A6611-498A-49CA-AF37-CC0599868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0"/>
            <a:ext cx="5520267" cy="186459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56EE9D07-F261-4E18-B9CC-A81B50CC2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770" y="1796558"/>
            <a:ext cx="2579913" cy="338661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67924F-D1E4-4C28-9A20-9BF07A3BF2A8}"/>
              </a:ext>
            </a:extLst>
          </p:cNvPr>
          <p:cNvSpPr txBox="1"/>
          <p:nvPr/>
        </p:nvSpPr>
        <p:spPr>
          <a:xfrm>
            <a:off x="1511148" y="2972657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GERD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81E4CF6-B08E-49A1-8092-CE7876652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6134"/>
            <a:ext cx="1412267" cy="132079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8ADA6FA-5E42-48F6-9083-2305F9AFE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141" y="3234267"/>
            <a:ext cx="2713820" cy="247413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B2CAE48-1729-42D6-9D94-E8726731787A}"/>
              </a:ext>
            </a:extLst>
          </p:cNvPr>
          <p:cNvSpPr txBox="1"/>
          <p:nvPr/>
        </p:nvSpPr>
        <p:spPr>
          <a:xfrm>
            <a:off x="471807" y="4597738"/>
            <a:ext cx="3138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DOPPIA STRADA DI DEFLUSSO DEL CIBO</a:t>
            </a:r>
          </a:p>
        </p:txBody>
      </p:sp>
    </p:spTree>
    <p:extLst>
      <p:ext uri="{BB962C8B-B14F-4D97-AF65-F5344CB8AC3E}">
        <p14:creationId xmlns:p14="http://schemas.microsoft.com/office/powerpoint/2010/main" val="3767869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C5A6611-498A-49CA-AF37-CC0599868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0"/>
            <a:ext cx="5520267" cy="186459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56EE9D07-F261-4E18-B9CC-A81B50CC2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770" y="1796558"/>
            <a:ext cx="2579913" cy="338661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67924F-D1E4-4C28-9A20-9BF07A3BF2A8}"/>
              </a:ext>
            </a:extLst>
          </p:cNvPr>
          <p:cNvSpPr txBox="1"/>
          <p:nvPr/>
        </p:nvSpPr>
        <p:spPr>
          <a:xfrm>
            <a:off x="1511148" y="2972657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GERD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81E4CF6-B08E-49A1-8092-CE7876652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6134"/>
            <a:ext cx="1412267" cy="1320799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B2CAE48-1729-42D6-9D94-E8726731787A}"/>
              </a:ext>
            </a:extLst>
          </p:cNvPr>
          <p:cNvSpPr txBox="1"/>
          <p:nvPr/>
        </p:nvSpPr>
        <p:spPr>
          <a:xfrm>
            <a:off x="1450750" y="4471335"/>
            <a:ext cx="1204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WEIGHT LOSS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C1AD0F-23C4-4E0A-8493-14C365289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7755" y="3276223"/>
            <a:ext cx="3477263" cy="26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59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E0D2365-9274-4C88-8229-FDE679F59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957769"/>
            <a:ext cx="6313051" cy="474543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A032517-8AB7-4C8B-B4E3-9CCE3BFD1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620" y="1167034"/>
            <a:ext cx="4751137" cy="432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87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E0D2365-9274-4C88-8229-FDE679F59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957769"/>
            <a:ext cx="6313051" cy="474543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7E2EB75-49DE-496F-B995-F6B8FE055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731" y="957769"/>
            <a:ext cx="3426202" cy="316182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585E33-320F-4ADD-B44B-0B0A9A733CA1}"/>
              </a:ext>
            </a:extLst>
          </p:cNvPr>
          <p:cNvSpPr txBox="1"/>
          <p:nvPr/>
        </p:nvSpPr>
        <p:spPr>
          <a:xfrm>
            <a:off x="7332134" y="4478868"/>
            <a:ext cx="3996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Miglioramento: BMI, Hb1Ac, Glicemia, Insulina, HDL, LDL</a:t>
            </a:r>
          </a:p>
        </p:txBody>
      </p:sp>
    </p:spTree>
    <p:extLst>
      <p:ext uri="{BB962C8B-B14F-4D97-AF65-F5344CB8AC3E}">
        <p14:creationId xmlns:p14="http://schemas.microsoft.com/office/powerpoint/2010/main" val="1725609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E0D2365-9274-4C88-8229-FDE679F59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957769"/>
            <a:ext cx="6313051" cy="474543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FAC3BF2-2559-4C63-A7D3-59EFEDA25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0" y="646331"/>
            <a:ext cx="4597400" cy="334096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520706-79F1-4D89-BD64-139AD00C911E}"/>
              </a:ext>
            </a:extLst>
          </p:cNvPr>
          <p:cNvSpPr txBox="1"/>
          <p:nvPr/>
        </p:nvSpPr>
        <p:spPr>
          <a:xfrm>
            <a:off x="7332134" y="4478868"/>
            <a:ext cx="3996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Valori normali di: Albumina, Vitamina B12, Acido folico, Ferro, Vitamina D. </a:t>
            </a:r>
          </a:p>
        </p:txBody>
      </p:sp>
    </p:spTree>
    <p:extLst>
      <p:ext uri="{BB962C8B-B14F-4D97-AF65-F5344CB8AC3E}">
        <p14:creationId xmlns:p14="http://schemas.microsoft.com/office/powerpoint/2010/main" val="6106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3C6A306-2B22-41FA-BAFF-0584E195B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4620"/>
            <a:ext cx="6011333" cy="454496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536824C-203C-4C5E-A253-3DCF5133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67" y="1094620"/>
            <a:ext cx="2881502" cy="2172024"/>
          </a:xfrm>
          <a:prstGeom prst="rect">
            <a:avLst/>
          </a:prstGeom>
        </p:spPr>
      </p:pic>
      <p:pic>
        <p:nvPicPr>
          <p:cNvPr id="7" name="Picture 2" descr="Before &amp; After Gastric Bypass Surgery | Perth Weight Loss &amp; Surgery">
            <a:extLst>
              <a:ext uri="{FF2B5EF4-FFF2-40B4-BE49-F238E27FC236}">
                <a16:creationId xmlns:a16="http://schemas.microsoft.com/office/drawing/2014/main" id="{B9CA116F-88D8-4319-B76D-82ADC1B37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67" y="3591357"/>
            <a:ext cx="3132664" cy="234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15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447AC38-4CE5-4A46-AC10-A75C660E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116"/>
            <a:ext cx="5560190" cy="198195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8D685E-F52A-436E-93D4-CEBB4D3B2C80}"/>
              </a:ext>
            </a:extLst>
          </p:cNvPr>
          <p:cNvSpPr txBox="1"/>
          <p:nvPr/>
        </p:nvSpPr>
        <p:spPr>
          <a:xfrm>
            <a:off x="5303520" y="646331"/>
            <a:ext cx="740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SASI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523E7B3-C2E0-4885-BBDC-41D86D7A0062}"/>
              </a:ext>
            </a:extLst>
          </p:cNvPr>
          <p:cNvSpPr txBox="1"/>
          <p:nvPr/>
        </p:nvSpPr>
        <p:spPr>
          <a:xfrm>
            <a:off x="8252410" y="16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2016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1BABAAD-95C2-462C-AD3A-81678F732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98" y="3123228"/>
            <a:ext cx="2812419" cy="266965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F22FD69-53BD-4749-AAA9-678B23337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0" y="3716667"/>
            <a:ext cx="6446897" cy="17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0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61BBFA-5A46-45F6-9B1C-2D509840C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1" y="3187685"/>
            <a:ext cx="2150986" cy="214604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586F2F-0C2C-4DE2-B318-08187AA22AD1}"/>
              </a:ext>
            </a:extLst>
          </p:cNvPr>
          <p:cNvSpPr txBox="1"/>
          <p:nvPr/>
        </p:nvSpPr>
        <p:spPr>
          <a:xfrm>
            <a:off x="129693" y="5345422"/>
            <a:ext cx="2358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spc="-50" dirty="0">
                <a:solidFill>
                  <a:srgbClr val="013D61"/>
                </a:solidFill>
                <a:ea typeface="+mj-ea"/>
                <a:cs typeface="+mj-cs"/>
              </a:rPr>
              <a:t>Dr. Sergio Santoro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0CDC982-939E-434D-B944-9C764ADE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828" y="3640299"/>
            <a:ext cx="1217792" cy="169342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C8FD15D-9426-461F-8780-1A0C3050D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22" y="428280"/>
            <a:ext cx="11542063" cy="205794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8483BE5-9E85-4064-A44B-166FBA0D5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270" y="2451165"/>
            <a:ext cx="3477110" cy="28674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2F922AD-F680-49C6-B06D-040C8CD24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0073" y="5234726"/>
            <a:ext cx="3391373" cy="82879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7CFBB97-6E5E-4FCE-9C0C-E17822A781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8781" y="2606821"/>
            <a:ext cx="1298051" cy="146464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A87C2D7-7D87-4402-B3F2-542F2758D2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8781" y="4444453"/>
            <a:ext cx="1132459" cy="1362634"/>
          </a:xfrm>
          <a:prstGeom prst="rect">
            <a:avLst/>
          </a:prstGeom>
        </p:spPr>
      </p:pic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E0203FB6-79EC-4DF7-B2C4-A9C3DE85A598}"/>
              </a:ext>
            </a:extLst>
          </p:cNvPr>
          <p:cNvSpPr/>
          <p:nvPr/>
        </p:nvSpPr>
        <p:spPr>
          <a:xfrm rot="5400000">
            <a:off x="7502545" y="2398960"/>
            <a:ext cx="279400" cy="12980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EB995A17-8777-4807-88D0-77E4AE19C979}"/>
              </a:ext>
            </a:extLst>
          </p:cNvPr>
          <p:cNvSpPr/>
          <p:nvPr/>
        </p:nvSpPr>
        <p:spPr>
          <a:xfrm rot="6701417">
            <a:off x="7472249" y="4480339"/>
            <a:ext cx="279400" cy="145619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84A15DC-35C5-4227-9BE3-E74285D3D979}"/>
              </a:ext>
            </a:extLst>
          </p:cNvPr>
          <p:cNvSpPr txBox="1"/>
          <p:nvPr/>
        </p:nvSpPr>
        <p:spPr>
          <a:xfrm>
            <a:off x="8252410" y="16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308283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8D685E-F52A-436E-93D4-CEBB4D3B2C80}"/>
              </a:ext>
            </a:extLst>
          </p:cNvPr>
          <p:cNvSpPr txBox="1"/>
          <p:nvPr/>
        </p:nvSpPr>
        <p:spPr>
          <a:xfrm>
            <a:off x="5303520" y="646331"/>
            <a:ext cx="740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SASI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523E7B3-C2E0-4885-BBDC-41D86D7A0062}"/>
              </a:ext>
            </a:extLst>
          </p:cNvPr>
          <p:cNvSpPr txBox="1"/>
          <p:nvPr/>
        </p:nvSpPr>
        <p:spPr>
          <a:xfrm>
            <a:off x="8252410" y="16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2016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1BABAAD-95C2-462C-AD3A-81678F732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531" y="2620981"/>
            <a:ext cx="2812419" cy="266965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8452176-B964-4319-92CA-4962CF765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97" y="3375446"/>
            <a:ext cx="3324689" cy="104789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F1F89CF-784A-421F-ABB7-9F09B86B5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85" y="1107996"/>
            <a:ext cx="5045951" cy="2039117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7CBB722F-DA98-4FBC-BFE2-4E48BDD77AF9}"/>
              </a:ext>
            </a:extLst>
          </p:cNvPr>
          <p:cNvSpPr/>
          <p:nvPr/>
        </p:nvSpPr>
        <p:spPr>
          <a:xfrm>
            <a:off x="253913" y="3367598"/>
            <a:ext cx="3378467" cy="10587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6A091A5-1672-4101-958A-89DDD5F24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97" y="4653709"/>
            <a:ext cx="3205355" cy="1182055"/>
          </a:xfrm>
          <a:prstGeom prst="rect">
            <a:avLst/>
          </a:prstGeom>
        </p:spPr>
      </p:pic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4081EE50-27BE-430D-B718-940C6CF155C2}"/>
              </a:ext>
            </a:extLst>
          </p:cNvPr>
          <p:cNvSpPr/>
          <p:nvPr/>
        </p:nvSpPr>
        <p:spPr>
          <a:xfrm>
            <a:off x="3821229" y="3030713"/>
            <a:ext cx="462013" cy="173254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5A1151-3D88-4CC6-84CF-686269DB973F}"/>
              </a:ext>
            </a:extLst>
          </p:cNvPr>
          <p:cNvSpPr txBox="1"/>
          <p:nvPr/>
        </p:nvSpPr>
        <p:spPr>
          <a:xfrm>
            <a:off x="4619919" y="2940147"/>
            <a:ext cx="40329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/>
              <a:t>1 ANASTOMOSI GASTRO-ILEALE</a:t>
            </a:r>
          </a:p>
          <a:p>
            <a:endParaRPr lang="it-IT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/>
              <a:t>RIDUZIONE TEMPO OPERATORIO</a:t>
            </a:r>
          </a:p>
          <a:p>
            <a:endParaRPr lang="it-IT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/>
              <a:t>ASSENZA DI ERNIE INTERNE (NO DIVISIONE MESO</a:t>
            </a:r>
          </a:p>
          <a:p>
            <a:endParaRPr lang="it-IT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/>
              <a:t>MANTENERE GLI STESSI EFFETTI «ENDOCRINI» DELLA BIPARTIZIONE SEC. SANTORO</a:t>
            </a:r>
          </a:p>
        </p:txBody>
      </p:sp>
    </p:spTree>
    <p:extLst>
      <p:ext uri="{BB962C8B-B14F-4D97-AF65-F5344CB8AC3E}">
        <p14:creationId xmlns:p14="http://schemas.microsoft.com/office/powerpoint/2010/main" val="3129556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9" name="Picture 2" descr="Intuitive - ab medica">
            <a:extLst>
              <a:ext uri="{FF2B5EF4-FFF2-40B4-BE49-F238E27FC236}">
                <a16:creationId xmlns:a16="http://schemas.microsoft.com/office/drawing/2014/main" id="{7674E6FA-CBD2-4B9B-ADD4-8BE172B4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804" y="265460"/>
            <a:ext cx="3726046" cy="27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a Vinci Xi® Surgical System - Comanche County Memorial Hospital">
            <a:extLst>
              <a:ext uri="{FF2B5EF4-FFF2-40B4-BE49-F238E27FC236}">
                <a16:creationId xmlns:a16="http://schemas.microsoft.com/office/drawing/2014/main" id="{2B26AB76-70A1-47B9-9F70-DDFA5A4A4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11045" y="3429000"/>
            <a:ext cx="1478058" cy="229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FDD7335-20ED-4346-9D84-015FEA49D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82" y="790524"/>
            <a:ext cx="5616318" cy="493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19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523E7B3-C2E0-4885-BBDC-41D86D7A0062}"/>
              </a:ext>
            </a:extLst>
          </p:cNvPr>
          <p:cNvSpPr txBox="1"/>
          <p:nvPr/>
        </p:nvSpPr>
        <p:spPr>
          <a:xfrm>
            <a:off x="8252410" y="16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2024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86C4CE-8F8B-43D4-A83D-A653CCE98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5577251" cy="252866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136B628-DECD-4636-BB0E-9B8B732D6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000"/>
            <a:ext cx="3461952" cy="28927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52FB97B-EB14-4879-9EEF-76FA66C44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280" y="1519473"/>
            <a:ext cx="5833533" cy="45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2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1748E4-6645-4560-9139-8A0724047183}"/>
              </a:ext>
            </a:extLst>
          </p:cNvPr>
          <p:cNvSpPr txBox="1"/>
          <p:nvPr/>
        </p:nvSpPr>
        <p:spPr>
          <a:xfrm>
            <a:off x="346509" y="827773"/>
            <a:ext cx="541321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Indicazioni</a:t>
            </a:r>
          </a:p>
          <a:p>
            <a:endParaRPr lang="it-IT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/>
              <a:t>Pazienti super-obesi?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/>
              <a:t>Reflusso gastroesofageo?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/>
              <a:t>Familiarità per tumore gastrico?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/>
              <a:t>Sleeve fallita?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/>
              <a:t>Altre?</a:t>
            </a:r>
          </a:p>
        </p:txBody>
      </p:sp>
      <p:pic>
        <p:nvPicPr>
          <p:cNvPr id="6" name="Picture 2" descr="Punto interrogativo illustrazione di stock. Illustrazione di carattere -  31973664">
            <a:extLst>
              <a:ext uri="{FF2B5EF4-FFF2-40B4-BE49-F238E27FC236}">
                <a16:creationId xmlns:a16="http://schemas.microsoft.com/office/drawing/2014/main" id="{E09D8D25-5301-498C-916D-52FE20C62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66" y="1135327"/>
            <a:ext cx="4508765" cy="45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722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1748E4-6645-4560-9139-8A0724047183}"/>
              </a:ext>
            </a:extLst>
          </p:cNvPr>
          <p:cNvSpPr txBox="1"/>
          <p:nvPr/>
        </p:nvSpPr>
        <p:spPr>
          <a:xfrm>
            <a:off x="346509" y="827773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Conclusioni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15650E-A20A-47FB-9AC8-80BC023A4F38}"/>
              </a:ext>
            </a:extLst>
          </p:cNvPr>
          <p:cNvSpPr txBox="1"/>
          <p:nvPr/>
        </p:nvSpPr>
        <p:spPr>
          <a:xfrm>
            <a:off x="346509" y="1473913"/>
            <a:ext cx="104819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err="1"/>
              <a:t>Outcome</a:t>
            </a:r>
            <a:r>
              <a:rPr lang="it-IT" sz="2400" b="1" dirty="0"/>
              <a:t> </a:t>
            </a:r>
            <a:r>
              <a:rPr lang="it-IT" sz="2400" b="1" dirty="0" err="1"/>
              <a:t>bariatrici</a:t>
            </a:r>
            <a:r>
              <a:rPr lang="it-IT" sz="2400" b="1" dirty="0"/>
              <a:t> simili alla BPD-DS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Procedura chirurgica sicura ed efficace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Alto tasso di risoluzione delle comorbidità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Assenza di segmenti intestinali esclusi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No malassorbimento significativo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Accesso endoscopico preservato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endParaRPr lang="it-IT" sz="24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A8EE45F-39CA-46A7-BFFF-BE94893E7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251" y="1679186"/>
            <a:ext cx="3383270" cy="40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20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C8FD15D-9426-461F-8780-1A0C3050D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2" y="428280"/>
            <a:ext cx="11542063" cy="205794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84A15DC-35C5-4227-9BE3-E74285D3D979}"/>
              </a:ext>
            </a:extLst>
          </p:cNvPr>
          <p:cNvSpPr txBox="1"/>
          <p:nvPr/>
        </p:nvSpPr>
        <p:spPr>
          <a:xfrm>
            <a:off x="8252410" y="16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2003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815766C-402B-4587-81F8-DB09EBD87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2" y="2816052"/>
            <a:ext cx="2980267" cy="304264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426A256-909F-4526-AE40-CFAD6E284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999" y="3061586"/>
            <a:ext cx="3364057" cy="2366243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1D060348-BBFE-41CB-BDE3-52097A59DF26}"/>
              </a:ext>
            </a:extLst>
          </p:cNvPr>
          <p:cNvSpPr/>
          <p:nvPr/>
        </p:nvSpPr>
        <p:spPr>
          <a:xfrm>
            <a:off x="3589867" y="4267200"/>
            <a:ext cx="2421466" cy="1126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BFD6173-5A77-4FD3-ACA2-B82B4293E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133" y="3104988"/>
            <a:ext cx="3624768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3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3E490B5-56E1-4BEA-B8E1-73D8EA195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648" y="1243495"/>
            <a:ext cx="6810703" cy="470262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EACA708-1574-4FA3-AE11-9F3A9FD4B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287" y="3719488"/>
            <a:ext cx="3018460" cy="1194706"/>
          </a:xfrm>
          <a:prstGeom prst="rect">
            <a:avLst/>
          </a:prstGeom>
        </p:spPr>
      </p:pic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D431F228-350F-4B06-BF18-E67A4A2688EE}"/>
              </a:ext>
            </a:extLst>
          </p:cNvPr>
          <p:cNvSpPr/>
          <p:nvPr/>
        </p:nvSpPr>
        <p:spPr>
          <a:xfrm rot="1599362">
            <a:off x="5924136" y="3611592"/>
            <a:ext cx="448584" cy="215792"/>
          </a:xfrm>
          <a:prstGeom prst="rightArrow">
            <a:avLst>
              <a:gd name="adj1" fmla="val 50000"/>
              <a:gd name="adj2" fmla="val 5349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E8B3A03-D94C-4F59-970D-087CBCADCC47}"/>
              </a:ext>
            </a:extLst>
          </p:cNvPr>
          <p:cNvSpPr txBox="1"/>
          <p:nvPr/>
        </p:nvSpPr>
        <p:spPr>
          <a:xfrm>
            <a:off x="0" y="668450"/>
            <a:ext cx="4945328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/>
              <a:t>ATTIVITA’ NEUROENDOCRINA DELL’INTESINO</a:t>
            </a:r>
          </a:p>
        </p:txBody>
      </p:sp>
    </p:spTree>
    <p:extLst>
      <p:ext uri="{BB962C8B-B14F-4D97-AF65-F5344CB8AC3E}">
        <p14:creationId xmlns:p14="http://schemas.microsoft.com/office/powerpoint/2010/main" val="250751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6F8AAEF-BA3C-43CC-8531-CF6D6A6D1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755" y="1371313"/>
            <a:ext cx="7356434" cy="443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3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E8B3A03-D94C-4F59-970D-087CBCADCC47}"/>
              </a:ext>
            </a:extLst>
          </p:cNvPr>
          <p:cNvSpPr txBox="1"/>
          <p:nvPr/>
        </p:nvSpPr>
        <p:spPr>
          <a:xfrm>
            <a:off x="0" y="668450"/>
            <a:ext cx="4945328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/>
              <a:t>ATTIVITA’ NEUROENDOCRINA DELL’INTESINO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6E1A2A-4372-468D-B249-B7530CBC881D}"/>
              </a:ext>
            </a:extLst>
          </p:cNvPr>
          <p:cNvSpPr txBox="1"/>
          <p:nvPr/>
        </p:nvSpPr>
        <p:spPr>
          <a:xfrm>
            <a:off x="4250283" y="1167983"/>
            <a:ext cx="276280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/>
              <a:t>INTESTINO PROSSIMALE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AA0EE54-6BAB-489B-B5BD-3F40023EA939}"/>
              </a:ext>
            </a:extLst>
          </p:cNvPr>
          <p:cNvSpPr txBox="1"/>
          <p:nvPr/>
        </p:nvSpPr>
        <p:spPr>
          <a:xfrm>
            <a:off x="8729157" y="1142582"/>
            <a:ext cx="223131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/>
              <a:t>INTESTINO DISTALE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F4E629-BECD-42E5-88FE-8BD00B095776}"/>
              </a:ext>
            </a:extLst>
          </p:cNvPr>
          <p:cNvSpPr txBox="1"/>
          <p:nvPr/>
        </p:nvSpPr>
        <p:spPr>
          <a:xfrm>
            <a:off x="4148686" y="1802982"/>
            <a:ext cx="38438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PRODUZIONE DI GIP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GLUCONEOGENESI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PRODUZIONE DI INSULINA E GLUCAGONE PER «SFAMARE LE HUNGRY CELLS»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NON BLOCCA LO SVUOTAMENTO GASTRICO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NON DETERMINA SAZIETA’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24701A6-30A3-40DD-87B5-D65C07A21A3C}"/>
              </a:ext>
            </a:extLst>
          </p:cNvPr>
          <p:cNvSpPr txBox="1"/>
          <p:nvPr/>
        </p:nvSpPr>
        <p:spPr>
          <a:xfrm>
            <a:off x="8127996" y="1777581"/>
            <a:ext cx="38438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PRODUZIONE DI GLP 1 PYY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GLUCONEOGENESI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BLOCCA LA PRODUZIONE DI GLUCAGONE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AUMENTA LA PRODUZIONE DI INSULINA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RITARDA LO SVUOTAMENTO GASTRICO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DETERMINA SAZIETA’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D44C331-D6BB-4BBA-A9DB-B202857506AC}"/>
              </a:ext>
            </a:extLst>
          </p:cNvPr>
          <p:cNvSpPr txBox="1"/>
          <p:nvPr/>
        </p:nvSpPr>
        <p:spPr>
          <a:xfrm>
            <a:off x="508004" y="1184914"/>
            <a:ext cx="128131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/>
              <a:t>STOMACO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DBD0963-A4E1-4E9B-9BB0-4B304908307F}"/>
              </a:ext>
            </a:extLst>
          </p:cNvPr>
          <p:cNvSpPr txBox="1"/>
          <p:nvPr/>
        </p:nvSpPr>
        <p:spPr>
          <a:xfrm>
            <a:off x="237098" y="1802982"/>
            <a:ext cx="38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PRODUZIONE DI GRELINA</a:t>
            </a:r>
          </a:p>
        </p:txBody>
      </p:sp>
    </p:spTree>
    <p:extLst>
      <p:ext uri="{BB962C8B-B14F-4D97-AF65-F5344CB8AC3E}">
        <p14:creationId xmlns:p14="http://schemas.microsoft.com/office/powerpoint/2010/main" val="25623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661BBFA-5A46-45F6-9B1C-2D509840C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1" y="3187685"/>
            <a:ext cx="2150986" cy="214604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586F2F-0C2C-4DE2-B318-08187AA22AD1}"/>
              </a:ext>
            </a:extLst>
          </p:cNvPr>
          <p:cNvSpPr txBox="1"/>
          <p:nvPr/>
        </p:nvSpPr>
        <p:spPr>
          <a:xfrm>
            <a:off x="129693" y="5345422"/>
            <a:ext cx="2358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spc="-50" dirty="0">
                <a:solidFill>
                  <a:srgbClr val="013D61"/>
                </a:solidFill>
                <a:ea typeface="+mj-ea"/>
                <a:cs typeface="+mj-cs"/>
              </a:rPr>
              <a:t>Dr. Sergio Santoro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0CDC982-939E-434D-B944-9C764ADE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828" y="3640299"/>
            <a:ext cx="1217792" cy="169342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C8FD15D-9426-461F-8780-1A0C3050D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22" y="428280"/>
            <a:ext cx="11542063" cy="205794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8483BE5-9E85-4064-A44B-166FBA0D5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270" y="2451165"/>
            <a:ext cx="3477110" cy="28674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2F922AD-F680-49C6-B06D-040C8CD24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0073" y="5234726"/>
            <a:ext cx="3391373" cy="82879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7CFBB97-6E5E-4FCE-9C0C-E17822A781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8781" y="2606821"/>
            <a:ext cx="1298051" cy="146464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A87C2D7-7D87-4402-B3F2-542F2758D2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8781" y="4444453"/>
            <a:ext cx="1132459" cy="1362634"/>
          </a:xfrm>
          <a:prstGeom prst="rect">
            <a:avLst/>
          </a:prstGeom>
        </p:spPr>
      </p:pic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E0203FB6-79EC-4DF7-B2C4-A9C3DE85A598}"/>
              </a:ext>
            </a:extLst>
          </p:cNvPr>
          <p:cNvSpPr/>
          <p:nvPr/>
        </p:nvSpPr>
        <p:spPr>
          <a:xfrm rot="5400000">
            <a:off x="7502545" y="2398960"/>
            <a:ext cx="279400" cy="12980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EB995A17-8777-4807-88D0-77E4AE19C979}"/>
              </a:ext>
            </a:extLst>
          </p:cNvPr>
          <p:cNvSpPr/>
          <p:nvPr/>
        </p:nvSpPr>
        <p:spPr>
          <a:xfrm rot="6701417">
            <a:off x="7472249" y="4480339"/>
            <a:ext cx="279400" cy="145619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84A15DC-35C5-4227-9BE3-E74285D3D979}"/>
              </a:ext>
            </a:extLst>
          </p:cNvPr>
          <p:cNvSpPr txBox="1"/>
          <p:nvPr/>
        </p:nvSpPr>
        <p:spPr>
          <a:xfrm>
            <a:off x="8252410" y="16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2012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C5A6611-498A-49CA-AF37-CC05998683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11737"/>
            <a:ext cx="12072116" cy="56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0B68824-26A5-48B8-BEEE-38615EB60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6620799" cy="18576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5F6E9BC-BA0D-4F55-81C8-B42C74603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20" y="2653181"/>
            <a:ext cx="2579913" cy="33866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F6DC71B-0B64-4C10-B9EC-47A4644B5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419" y="3253081"/>
            <a:ext cx="3909712" cy="237787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C16BD1A-19A1-40F1-AD65-DD4082DEA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633" y="3523426"/>
            <a:ext cx="4107895" cy="210752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B66B377-7284-45BC-8A30-11481B8DFD2F}"/>
              </a:ext>
            </a:extLst>
          </p:cNvPr>
          <p:cNvSpPr txBox="1"/>
          <p:nvPr/>
        </p:nvSpPr>
        <p:spPr>
          <a:xfrm>
            <a:off x="7230633" y="667758"/>
            <a:ext cx="4679547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000" b="1" dirty="0"/>
              <a:t>Sleeve </a:t>
            </a:r>
            <a:r>
              <a:rPr lang="it-IT" sz="2000" b="1" dirty="0" err="1"/>
              <a:t>gastrectomy</a:t>
            </a:r>
            <a:endParaRPr lang="it-IT" sz="2000" b="1" dirty="0"/>
          </a:p>
          <a:p>
            <a:pPr marL="285750" indent="-285750">
              <a:buFontTx/>
              <a:buChar char="-"/>
            </a:pPr>
            <a:endParaRPr lang="it-IT" sz="2000" b="1" dirty="0"/>
          </a:p>
          <a:p>
            <a:pPr marL="285750" indent="-285750">
              <a:buFontTx/>
              <a:buChar char="-"/>
            </a:pPr>
            <a:r>
              <a:rPr lang="it-IT" sz="2000" b="1" dirty="0"/>
              <a:t>Anastomosi gastro-ileale a circa 300 cm dalla valvola ileo-cecale</a:t>
            </a:r>
          </a:p>
          <a:p>
            <a:pPr marL="285750" indent="-285750">
              <a:buFontTx/>
              <a:buChar char="-"/>
            </a:pPr>
            <a:endParaRPr lang="it-IT" sz="2000" b="1" dirty="0"/>
          </a:p>
          <a:p>
            <a:pPr marL="285750" indent="-285750">
              <a:buFontTx/>
              <a:buChar char="-"/>
            </a:pPr>
            <a:r>
              <a:rPr lang="it-IT" sz="2000" b="1" dirty="0"/>
              <a:t>Anastomosi </a:t>
            </a:r>
            <a:r>
              <a:rPr lang="it-IT" sz="2000" b="1" dirty="0" err="1"/>
              <a:t>entero</a:t>
            </a:r>
            <a:r>
              <a:rPr lang="it-IT" sz="2000" b="1" dirty="0"/>
              <a:t>-enterica a circa 30-50 cm dalla anastomosi G-I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ED6303-19BF-44CF-A1D7-8D9F6779F3B8}"/>
              </a:ext>
            </a:extLst>
          </p:cNvPr>
          <p:cNvSpPr txBox="1"/>
          <p:nvPr/>
        </p:nvSpPr>
        <p:spPr>
          <a:xfrm>
            <a:off x="8252410" y="16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93085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822D7A0B-E292-4B52-B7BF-D40AA334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493937" cy="64633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>
              <a:buNone/>
              <a:defRPr/>
            </a:pPr>
            <a:r>
              <a:rPr lang="it-IT" sz="2000" b="1" dirty="0">
                <a:solidFill>
                  <a:schemeClr val="bg1"/>
                </a:solidFill>
                <a:latin typeface="MetaPro-Bold"/>
              </a:rPr>
              <a:t>Transit </a:t>
            </a:r>
            <a:r>
              <a:rPr lang="it-IT" sz="2000" b="1" dirty="0" err="1">
                <a:solidFill>
                  <a:schemeClr val="bg1"/>
                </a:solidFill>
                <a:latin typeface="MetaPro-Bold"/>
              </a:rPr>
              <a:t>bipartition</a:t>
            </a:r>
            <a:endParaRPr lang="it-IT" sz="2000" b="1" dirty="0">
              <a:solidFill>
                <a:schemeClr val="bg1"/>
              </a:solidFill>
              <a:latin typeface="MetaPro-Bold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it-IT" alt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0B68824-26A5-48B8-BEEE-38615EB60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331"/>
            <a:ext cx="6620799" cy="18576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5F6E9BC-BA0D-4F55-81C8-B42C74603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20" y="2653181"/>
            <a:ext cx="2579913" cy="3386611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32F3F383-4E3C-40EF-9E72-AD75700D793A}"/>
              </a:ext>
            </a:extLst>
          </p:cNvPr>
          <p:cNvSpPr/>
          <p:nvPr/>
        </p:nvSpPr>
        <p:spPr>
          <a:xfrm>
            <a:off x="2140897" y="3218879"/>
            <a:ext cx="1838461" cy="1468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o di moltiplicazione 5">
            <a:extLst>
              <a:ext uri="{FF2B5EF4-FFF2-40B4-BE49-F238E27FC236}">
                <a16:creationId xmlns:a16="http://schemas.microsoft.com/office/drawing/2014/main" id="{57A244DD-F612-4C56-9280-5676109CFF7C}"/>
              </a:ext>
            </a:extLst>
          </p:cNvPr>
          <p:cNvSpPr/>
          <p:nvPr/>
        </p:nvSpPr>
        <p:spPr>
          <a:xfrm>
            <a:off x="1507066" y="2898368"/>
            <a:ext cx="701562" cy="5306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044D3A-2FF9-4D79-8EFF-06EFAE1BC83D}"/>
              </a:ext>
            </a:extLst>
          </p:cNvPr>
          <p:cNvSpPr txBox="1"/>
          <p:nvPr/>
        </p:nvSpPr>
        <p:spPr>
          <a:xfrm>
            <a:off x="4292600" y="3107645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GHRELINA</a:t>
            </a:r>
          </a:p>
        </p:txBody>
      </p:sp>
      <p:sp>
        <p:nvSpPr>
          <p:cNvPr id="8" name="Freccia in su 7">
            <a:extLst>
              <a:ext uri="{FF2B5EF4-FFF2-40B4-BE49-F238E27FC236}">
                <a16:creationId xmlns:a16="http://schemas.microsoft.com/office/drawing/2014/main" id="{553F9BBA-DE24-4A13-A72D-DA60D426F3D1}"/>
              </a:ext>
            </a:extLst>
          </p:cNvPr>
          <p:cNvSpPr/>
          <p:nvPr/>
        </p:nvSpPr>
        <p:spPr>
          <a:xfrm>
            <a:off x="4189789" y="3064144"/>
            <a:ext cx="205621" cy="36933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49AF26AF-B8ED-40E6-B440-0ECC6A3F8762}"/>
              </a:ext>
            </a:extLst>
          </p:cNvPr>
          <p:cNvSpPr/>
          <p:nvPr/>
        </p:nvSpPr>
        <p:spPr>
          <a:xfrm>
            <a:off x="2596314" y="4354036"/>
            <a:ext cx="1198491" cy="1468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281DFD4-3CA0-407F-8AC6-1B783E51FAC0}"/>
              </a:ext>
            </a:extLst>
          </p:cNvPr>
          <p:cNvSpPr txBox="1"/>
          <p:nvPr/>
        </p:nvSpPr>
        <p:spPr>
          <a:xfrm>
            <a:off x="4097866" y="424217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GIP</a:t>
            </a:r>
          </a:p>
        </p:txBody>
      </p:sp>
      <p:sp>
        <p:nvSpPr>
          <p:cNvPr id="15" name="Freccia in su 14">
            <a:extLst>
              <a:ext uri="{FF2B5EF4-FFF2-40B4-BE49-F238E27FC236}">
                <a16:creationId xmlns:a16="http://schemas.microsoft.com/office/drawing/2014/main" id="{C570F11E-1286-4BA6-BE02-9E1BADBEABD5}"/>
              </a:ext>
            </a:extLst>
          </p:cNvPr>
          <p:cNvSpPr/>
          <p:nvPr/>
        </p:nvSpPr>
        <p:spPr>
          <a:xfrm rot="10800000">
            <a:off x="3892245" y="4242178"/>
            <a:ext cx="205621" cy="36933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71124697-3F66-40C8-8BBC-FFFBEE9AA9C3}"/>
              </a:ext>
            </a:extLst>
          </p:cNvPr>
          <p:cNvSpPr/>
          <p:nvPr/>
        </p:nvSpPr>
        <p:spPr>
          <a:xfrm>
            <a:off x="1860678" y="4734416"/>
            <a:ext cx="3177827" cy="1468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D93C38B-A6E4-497F-BDB5-2922D9AC023A}"/>
              </a:ext>
            </a:extLst>
          </p:cNvPr>
          <p:cNvSpPr txBox="1"/>
          <p:nvPr/>
        </p:nvSpPr>
        <p:spPr>
          <a:xfrm>
            <a:off x="5244128" y="4611510"/>
            <a:ext cx="185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GLP-1 e FGF-19</a:t>
            </a:r>
          </a:p>
        </p:txBody>
      </p:sp>
      <p:sp>
        <p:nvSpPr>
          <p:cNvPr id="18" name="Freccia in su 17">
            <a:extLst>
              <a:ext uri="{FF2B5EF4-FFF2-40B4-BE49-F238E27FC236}">
                <a16:creationId xmlns:a16="http://schemas.microsoft.com/office/drawing/2014/main" id="{BFA8B51F-AE0F-4175-8CD5-78C786E774B8}"/>
              </a:ext>
            </a:extLst>
          </p:cNvPr>
          <p:cNvSpPr/>
          <p:nvPr/>
        </p:nvSpPr>
        <p:spPr>
          <a:xfrm>
            <a:off x="5092531" y="4611510"/>
            <a:ext cx="192699" cy="36933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590E9B0-D200-42BB-AC89-B9370B07DB53}"/>
              </a:ext>
            </a:extLst>
          </p:cNvPr>
          <p:cNvSpPr/>
          <p:nvPr/>
        </p:nvSpPr>
        <p:spPr>
          <a:xfrm>
            <a:off x="1857847" y="3970867"/>
            <a:ext cx="738467" cy="1261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0383C493-226F-4962-9F59-EEEE4714F681}"/>
              </a:ext>
            </a:extLst>
          </p:cNvPr>
          <p:cNvSpPr/>
          <p:nvPr/>
        </p:nvSpPr>
        <p:spPr>
          <a:xfrm>
            <a:off x="1070660" y="4329396"/>
            <a:ext cx="738467" cy="888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13A1BA2-121B-41A0-A696-EFE7A663A767}"/>
              </a:ext>
            </a:extLst>
          </p:cNvPr>
          <p:cNvSpPr/>
          <p:nvPr/>
        </p:nvSpPr>
        <p:spPr>
          <a:xfrm>
            <a:off x="1189672" y="5232400"/>
            <a:ext cx="634787" cy="320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9FAFFB50-7EF2-46C6-9E30-EC775B538D16}"/>
              </a:ext>
            </a:extLst>
          </p:cNvPr>
          <p:cNvSpPr/>
          <p:nvPr/>
        </p:nvSpPr>
        <p:spPr>
          <a:xfrm>
            <a:off x="1914704" y="5346780"/>
            <a:ext cx="3177827" cy="1468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689C4B9-2556-4D85-98D1-125C6820AFFC}"/>
              </a:ext>
            </a:extLst>
          </p:cNvPr>
          <p:cNvSpPr txBox="1"/>
          <p:nvPr/>
        </p:nvSpPr>
        <p:spPr>
          <a:xfrm>
            <a:off x="5298154" y="5223874"/>
            <a:ext cx="272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passaggio di bile incrementa la secrezione di GLP-1 e FGF-19</a:t>
            </a:r>
          </a:p>
        </p:txBody>
      </p:sp>
      <p:sp>
        <p:nvSpPr>
          <p:cNvPr id="23" name="Freccia in su 22">
            <a:extLst>
              <a:ext uri="{FF2B5EF4-FFF2-40B4-BE49-F238E27FC236}">
                <a16:creationId xmlns:a16="http://schemas.microsoft.com/office/drawing/2014/main" id="{B08F9432-479E-40AD-92E7-E23D957C1C59}"/>
              </a:ext>
            </a:extLst>
          </p:cNvPr>
          <p:cNvSpPr/>
          <p:nvPr/>
        </p:nvSpPr>
        <p:spPr>
          <a:xfrm>
            <a:off x="5146557" y="5223874"/>
            <a:ext cx="192699" cy="36933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17BC012-117C-4B34-BC15-07D9C44C82AF}"/>
              </a:ext>
            </a:extLst>
          </p:cNvPr>
          <p:cNvSpPr txBox="1"/>
          <p:nvPr/>
        </p:nvSpPr>
        <p:spPr>
          <a:xfrm>
            <a:off x="7493937" y="2370666"/>
            <a:ext cx="44162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Miglior controllo glicemico</a:t>
            </a:r>
          </a:p>
          <a:p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Migliori </a:t>
            </a:r>
            <a:r>
              <a:rPr lang="it-IT" sz="2000" b="1" dirty="0" err="1"/>
              <a:t>outcomes</a:t>
            </a:r>
            <a:r>
              <a:rPr lang="it-IT" sz="2000" b="1" dirty="0"/>
              <a:t> cardiovascolari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Riduzione del BMI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3901B47-6AAE-423F-8F55-56332169461D}"/>
              </a:ext>
            </a:extLst>
          </p:cNvPr>
          <p:cNvSpPr txBox="1"/>
          <p:nvPr/>
        </p:nvSpPr>
        <p:spPr>
          <a:xfrm>
            <a:off x="8252410" y="16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25425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12" grpId="0" animBg="1"/>
      <p:bldP spid="13" grpId="0"/>
      <p:bldP spid="15" grpId="0" animBg="1"/>
      <p:bldP spid="16" grpId="0" animBg="1"/>
      <p:bldP spid="17" grpId="0"/>
      <p:bldP spid="18" grpId="0" animBg="1"/>
      <p:bldP spid="11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679</TotalTime>
  <Words>314</Words>
  <Application>Microsoft Office PowerPoint</Application>
  <PresentationFormat>Widescreen</PresentationFormat>
  <Paragraphs>124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Calibri</vt:lpstr>
      <vt:lpstr>MetaPro-Bold</vt:lpstr>
      <vt:lpstr>Wingdings</vt:lpstr>
      <vt:lpstr>RetrospectVTI</vt:lpstr>
      <vt:lpstr>Transit Bipartition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Pierpaolo Gallucci</cp:lastModifiedBy>
  <cp:revision>18</cp:revision>
  <dcterms:created xsi:type="dcterms:W3CDTF">2022-02-27T17:36:31Z</dcterms:created>
  <dcterms:modified xsi:type="dcterms:W3CDTF">2025-05-04T08:55:20Z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